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0" r:id="rId3"/>
    <p:sldId id="257" r:id="rId4"/>
    <p:sldId id="258" r:id="rId5"/>
    <p:sldId id="261" r:id="rId6"/>
    <p:sldId id="259"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5" d="100"/>
          <a:sy n="65" d="100"/>
        </p:scale>
        <p:origin x="-102" y="-7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5E0D0-FA5C-4AE4-9C05-FB56ABE9D385}"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5E0D0-FA5C-4AE4-9C05-FB56ABE9D38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75E0D0-FA5C-4AE4-9C05-FB56ABE9D385}"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950FCA85-E380-46C6-BCA6-81810FB3A94A}" type="datetimeFigureOut">
              <a:rPr lang="en-US" smtClean="0"/>
              <a:pPr/>
              <a:t>10/30/2014</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9175E0D0-FA5C-4AE4-9C05-FB56ABE9D38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50FCA85-E380-46C6-BCA6-81810FB3A94A}" type="datetimeFigureOut">
              <a:rPr lang="en-US" smtClean="0"/>
              <a:pPr/>
              <a:t>10/30/2014</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9175E0D0-FA5C-4AE4-9C05-FB56ABE9D38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950FCA85-E380-46C6-BCA6-81810FB3A94A}" type="datetimeFigureOut">
              <a:rPr lang="en-US" smtClean="0"/>
              <a:pPr/>
              <a:t>10/30/2014</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175E0D0-FA5C-4AE4-9C05-FB56ABE9D38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id.wikipedia.org/wiki/Active_Server_Pages" TargetMode="External"/><Relationship Id="rId7" Type="http://schemas.openxmlformats.org/officeDocument/2006/relationships/hyperlink" Target="http://id.wikipedia.org/wiki/Web_browser" TargetMode="External"/><Relationship Id="rId2" Type="http://schemas.openxmlformats.org/officeDocument/2006/relationships/hyperlink" Target="http://id.wikipedia.org/wiki/Teknologi_informasi" TargetMode="External"/><Relationship Id="rId1" Type="http://schemas.openxmlformats.org/officeDocument/2006/relationships/slideLayout" Target="../slideLayouts/slideLayout2.xml"/><Relationship Id="rId6" Type="http://schemas.openxmlformats.org/officeDocument/2006/relationships/hyperlink" Target="http://id.wikipedia.org/wiki/Internet_Information_Services" TargetMode="External"/><Relationship Id="rId5" Type="http://schemas.openxmlformats.org/officeDocument/2006/relationships/hyperlink" Target="http://id.wikipedia.org/wiki/Apache_HTTP_Server" TargetMode="External"/><Relationship Id="rId4" Type="http://schemas.openxmlformats.org/officeDocument/2006/relationships/hyperlink" Target="http://id.wikipedia.org/wiki/PHP"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hyperlink" Target="http://id.wikipedia.org/wiki/Mp3" TargetMode="External"/><Relationship Id="rId13" Type="http://schemas.openxmlformats.org/officeDocument/2006/relationships/hyperlink" Target="http://id.wikipedia.org/wiki/BitTorrent" TargetMode="External"/><Relationship Id="rId3" Type="http://schemas.openxmlformats.org/officeDocument/2006/relationships/hyperlink" Target="http://id.wikipedia.org/wiki/Microsoft" TargetMode="External"/><Relationship Id="rId7" Type="http://schemas.openxmlformats.org/officeDocument/2006/relationships/hyperlink" Target="http://id.wikipedia.org/w/index.php?title=MS-NET&amp;action=edit&amp;redlink=1" TargetMode="External"/><Relationship Id="rId12" Type="http://schemas.openxmlformats.org/officeDocument/2006/relationships/hyperlink" Target="http://id.wikipedia.org/wiki/Kazaa" TargetMode="External"/><Relationship Id="rId2" Type="http://schemas.openxmlformats.org/officeDocument/2006/relationships/hyperlink" Target="http://id.wikipedia.org/wiki/Dimana" TargetMode="External"/><Relationship Id="rId1" Type="http://schemas.openxmlformats.org/officeDocument/2006/relationships/slideLayout" Target="../slideLayouts/slideLayout2.xml"/><Relationship Id="rId6" Type="http://schemas.openxmlformats.org/officeDocument/2006/relationships/hyperlink" Target="http://id.wikipedia.org/wiki/MS-DOS" TargetMode="External"/><Relationship Id="rId11" Type="http://schemas.openxmlformats.org/officeDocument/2006/relationships/hyperlink" Target="http://id.wikipedia.org/w/index.php?title=EDonkey&amp;action=edit&amp;redlink=1" TargetMode="External"/><Relationship Id="rId5" Type="http://schemas.openxmlformats.org/officeDocument/2006/relationships/hyperlink" Target="http://id.wikipedia.org/wiki/Windows_for_Workgroups" TargetMode="External"/><Relationship Id="rId10" Type="http://schemas.openxmlformats.org/officeDocument/2006/relationships/hyperlink" Target="http://id.wikipedia.org/wiki/Metallica" TargetMode="External"/><Relationship Id="rId4" Type="http://schemas.openxmlformats.org/officeDocument/2006/relationships/hyperlink" Target="http://id.wikipedia.org/wiki/Sistem_operasi" TargetMode="External"/><Relationship Id="rId9" Type="http://schemas.openxmlformats.org/officeDocument/2006/relationships/hyperlink" Target="http://id.wikipedia.org/wiki/Napster"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609600"/>
            <a:ext cx="2232086" cy="461665"/>
          </a:xfrm>
          <a:prstGeom prst="rect">
            <a:avLst/>
          </a:prstGeom>
          <a:noFill/>
        </p:spPr>
        <p:txBody>
          <a:bodyPr wrap="none" rtlCol="0">
            <a:spAutoFit/>
          </a:bodyPr>
          <a:lstStyle/>
          <a:p>
            <a:r>
              <a:rPr lang="en-US" sz="2400" smtClean="0">
                <a:solidFill>
                  <a:srgbClr val="FFFF00"/>
                </a:solidFill>
              </a:rPr>
              <a:t>TIPE JARINGAN</a:t>
            </a:r>
            <a:endParaRPr lang="en-US" sz="2400">
              <a:solidFill>
                <a:srgbClr val="FFFF00"/>
              </a:solidFill>
            </a:endParaRPr>
          </a:p>
        </p:txBody>
      </p:sp>
      <p:sp>
        <p:nvSpPr>
          <p:cNvPr id="5" name="TextBox 4"/>
          <p:cNvSpPr txBox="1"/>
          <p:nvPr/>
        </p:nvSpPr>
        <p:spPr>
          <a:xfrm>
            <a:off x="533400" y="1371600"/>
            <a:ext cx="7287893" cy="3970318"/>
          </a:xfrm>
          <a:prstGeom prst="rect">
            <a:avLst/>
          </a:prstGeom>
          <a:noFill/>
        </p:spPr>
        <p:txBody>
          <a:bodyPr wrap="none" rtlCol="0">
            <a:spAutoFit/>
          </a:bodyPr>
          <a:lstStyle/>
          <a:p>
            <a:pPr marL="342900" indent="-342900">
              <a:buAutoNum type="arabicPeriod"/>
            </a:pPr>
            <a:r>
              <a:rPr lang="en-US" smtClean="0">
                <a:solidFill>
                  <a:schemeClr val="accent1">
                    <a:lumMod val="40000"/>
                    <a:lumOff val="60000"/>
                  </a:schemeClr>
                </a:solidFill>
              </a:rPr>
              <a:t>Jaringan Client – Server</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Yaitu jaringan yang terdiri dari komputer  Server dan komputer Client.</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SERVER :</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Komputer yang menyediakan fasilitas bagi komputer lain di jaringan</a:t>
            </a:r>
          </a:p>
          <a:p>
            <a:pPr marL="342900" indent="-342900"/>
            <a:endParaRPr lang="en-US">
              <a:solidFill>
                <a:schemeClr val="accent1">
                  <a:lumMod val="40000"/>
                  <a:lumOff val="60000"/>
                </a:schemeClr>
              </a:solidFill>
            </a:endParaRPr>
          </a:p>
          <a:p>
            <a:pPr marL="342900" indent="-342900"/>
            <a:r>
              <a:rPr lang="en-US" smtClean="0">
                <a:solidFill>
                  <a:schemeClr val="accent1">
                    <a:lumMod val="40000"/>
                    <a:lumOff val="60000"/>
                  </a:schemeClr>
                </a:solidFill>
              </a:rPr>
              <a:t>       CLIENT :</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Komputer yang menerima atau menggunakan layanan yang disediakan</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oleh server.</a:t>
            </a:r>
          </a:p>
          <a:p>
            <a:pPr marL="342900" indent="-342900"/>
            <a:endParaRPr lang="en-US">
              <a:solidFill>
                <a:schemeClr val="accent1">
                  <a:lumMod val="40000"/>
                  <a:lumOff val="60000"/>
                </a:schemeClr>
              </a:solidFill>
            </a:endParaRPr>
          </a:p>
          <a:p>
            <a:pPr marL="342900" indent="-342900"/>
            <a:r>
              <a:rPr lang="en-US" smtClean="0">
                <a:solidFill>
                  <a:schemeClr val="accent1">
                    <a:lumMod val="40000"/>
                    <a:lumOff val="60000"/>
                  </a:schemeClr>
                </a:solidFill>
              </a:rPr>
              <a:t>Jaringan model ini disebut juga Dedicated Server ( server murni )</a:t>
            </a:r>
          </a:p>
          <a:p>
            <a:pPr marL="342900" indent="-342900"/>
            <a:r>
              <a:rPr lang="en-US" smtClean="0">
                <a:solidFill>
                  <a:schemeClr val="accent1">
                    <a:lumMod val="40000"/>
                    <a:lumOff val="60000"/>
                  </a:schemeClr>
                </a:solidFill>
              </a:rPr>
              <a:t>Karena server hanya bertindak sebagai penyedia layanan dan tidak dapat</a:t>
            </a:r>
          </a:p>
          <a:p>
            <a:pPr marL="342900" indent="-342900"/>
            <a:r>
              <a:rPr lang="en-US" smtClean="0">
                <a:solidFill>
                  <a:schemeClr val="accent1">
                    <a:lumMod val="40000"/>
                    <a:lumOff val="60000"/>
                  </a:schemeClr>
                </a:solidFill>
              </a:rPr>
              <a:t>Berfungsi sebagai workstation seperti client.</a:t>
            </a:r>
          </a:p>
          <a:p>
            <a:pPr marL="342900" indent="-342900"/>
            <a:endParaRPr lang="en-US">
              <a:solidFill>
                <a:schemeClr val="accent1">
                  <a:lumMod val="40000"/>
                  <a:lumOff val="60000"/>
                </a:schemeClr>
              </a:solidFill>
            </a:endParaRPr>
          </a:p>
        </p:txBody>
      </p:sp>
      <p:sp>
        <p:nvSpPr>
          <p:cNvPr id="6" name="TextBox 5"/>
          <p:cNvSpPr txBox="1"/>
          <p:nvPr/>
        </p:nvSpPr>
        <p:spPr>
          <a:xfrm>
            <a:off x="152400" y="5334000"/>
            <a:ext cx="4150816" cy="1569660"/>
          </a:xfrm>
          <a:prstGeom prst="rect">
            <a:avLst/>
          </a:prstGeom>
          <a:noFill/>
        </p:spPr>
        <p:txBody>
          <a:bodyPr wrap="none" rtlCol="0">
            <a:spAutoFit/>
          </a:bodyPr>
          <a:lstStyle/>
          <a:p>
            <a:r>
              <a:rPr lang="en-US" sz="2400" smtClean="0">
                <a:solidFill>
                  <a:srgbClr val="FFFF00"/>
                </a:solidFill>
              </a:rPr>
              <a:t>Contoh : </a:t>
            </a:r>
          </a:p>
          <a:p>
            <a:pPr>
              <a:buFontTx/>
              <a:buChar char="-"/>
            </a:pPr>
            <a:r>
              <a:rPr lang="en-US" sz="2400" smtClean="0">
                <a:solidFill>
                  <a:srgbClr val="FFFF00"/>
                </a:solidFill>
              </a:rPr>
              <a:t> Jaringan internet / Web Server</a:t>
            </a:r>
          </a:p>
          <a:p>
            <a:pPr>
              <a:buFontTx/>
              <a:buChar char="-"/>
            </a:pPr>
            <a:r>
              <a:rPr lang="en-US" sz="2400">
                <a:solidFill>
                  <a:srgbClr val="FFFF00"/>
                </a:solidFill>
              </a:rPr>
              <a:t> </a:t>
            </a:r>
            <a:r>
              <a:rPr lang="en-US" sz="2400" smtClean="0">
                <a:solidFill>
                  <a:srgbClr val="FFFF00"/>
                </a:solidFill>
              </a:rPr>
              <a:t>Jaringan Bank</a:t>
            </a:r>
          </a:p>
          <a:p>
            <a:endParaRPr lang="en-US" sz="240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5181600" cy="1063752"/>
          </a:xfrm>
        </p:spPr>
        <p:txBody>
          <a:bodyPr>
            <a:normAutofit/>
          </a:bodyPr>
          <a:lstStyle/>
          <a:p>
            <a:r>
              <a:rPr lang="en-US" smtClean="0"/>
              <a:t>Menurut Wikipedia</a:t>
            </a:r>
            <a:endParaRPr lang="en-US"/>
          </a:p>
        </p:txBody>
      </p:sp>
      <p:sp>
        <p:nvSpPr>
          <p:cNvPr id="4" name="TextBox 3"/>
          <p:cNvSpPr txBox="1"/>
          <p:nvPr/>
        </p:nvSpPr>
        <p:spPr>
          <a:xfrm>
            <a:off x="0" y="1752600"/>
            <a:ext cx="8915400" cy="3970318"/>
          </a:xfrm>
          <a:prstGeom prst="rect">
            <a:avLst/>
          </a:prstGeom>
          <a:noFill/>
        </p:spPr>
        <p:txBody>
          <a:bodyPr wrap="square" rtlCol="0">
            <a:spAutoFit/>
          </a:bodyPr>
          <a:lstStyle/>
          <a:p>
            <a:r>
              <a:rPr lang="en-US" sz="1400" b="1" smtClean="0"/>
              <a:t>Klien-server</a:t>
            </a:r>
            <a:r>
              <a:rPr lang="en-US" sz="1400" smtClean="0"/>
              <a:t> atau </a:t>
            </a:r>
            <a:r>
              <a:rPr lang="en-US" sz="1400" b="1" smtClean="0"/>
              <a:t>client-server</a:t>
            </a:r>
            <a:r>
              <a:rPr lang="en-US" sz="1400" smtClean="0"/>
              <a:t> merupakan sebuah paradigma dalam </a:t>
            </a:r>
            <a:r>
              <a:rPr lang="en-US" sz="1400" smtClean="0">
                <a:hlinkClick r:id="rId2" tooltip="Teknologi informasi"/>
              </a:rPr>
              <a:t>teknologi informasi</a:t>
            </a:r>
            <a:r>
              <a:rPr lang="en-US" sz="1400" smtClean="0"/>
              <a:t> yang merujuk kepada cara untuk mendistribusikan aplikasi ke dalam dua pihak: pihak klien dan pihak server.</a:t>
            </a:r>
          </a:p>
          <a:p>
            <a:r>
              <a:rPr lang="en-US" sz="1400" smtClean="0"/>
              <a:t>Dalam model klien/server, sebuah aplikasi dibagi menjadi dua bagian yang terpisah, tapi masih merupakan sebuah kesatuan yakni komponen klien dan komponen server. Komponen klien juga sering disebut sebagai </a:t>
            </a:r>
            <a:r>
              <a:rPr lang="en-US" sz="1400" i="1" smtClean="0"/>
              <a:t>front-end</a:t>
            </a:r>
            <a:r>
              <a:rPr lang="en-US" sz="1400" smtClean="0"/>
              <a:t>, sementara komponen server disebut sebagai </a:t>
            </a:r>
            <a:r>
              <a:rPr lang="en-US" sz="1400" i="1" smtClean="0"/>
              <a:t>back-end</a:t>
            </a:r>
            <a:r>
              <a:rPr lang="en-US" sz="1400" smtClean="0"/>
              <a:t>. Komponen klien dari aplikasi tersebut dijalankan dalam sebuah workstation dan menerima masukan data dari pengguna. Komponen klien tersebut akan menyiapkan data yang dimasukkan oleh pengguna dengan menggunakan teknologi pemrosesan tertentu dan mengirimkannya kepada komponen server yang dijalankan di atas mesin server, umumnya dalam bentuk </a:t>
            </a:r>
            <a:r>
              <a:rPr lang="en-US" sz="1400" i="1" smtClean="0"/>
              <a:t>request</a:t>
            </a:r>
            <a:r>
              <a:rPr lang="en-US" sz="1400" smtClean="0"/>
              <a:t> terhadap beberapa layanan yang dimiliki oleh server. Komponen server akan menerima request dari klien, dan langsung memprosesnya dan mengembalikan hasil pemrosesan tersebut kepada klien. Klien pun menerima informasi hasil pemrosesan data yang dilakukan server dan menampilkannya kepada pengguna, dengan menggunakan aplikasi yang berinteraksi dengan pengguna.</a:t>
            </a:r>
          </a:p>
          <a:p>
            <a:r>
              <a:rPr lang="en-US" sz="1400" smtClean="0"/>
              <a:t>Sebuah contoh dari aplikasi client/server sederhana adalah aplikasi web yang didesain dengan menggunakan </a:t>
            </a:r>
            <a:r>
              <a:rPr lang="en-US" sz="1400" smtClean="0">
                <a:hlinkClick r:id="rId3" tooltip="Active Server Pages"/>
              </a:rPr>
              <a:t>Active Server Pages</a:t>
            </a:r>
            <a:r>
              <a:rPr lang="en-US" sz="1400" smtClean="0"/>
              <a:t> (ASP) atau </a:t>
            </a:r>
            <a:r>
              <a:rPr lang="en-US" sz="1400" smtClean="0">
                <a:hlinkClick r:id="rId4" tooltip="PHP"/>
              </a:rPr>
              <a:t>PHP</a:t>
            </a:r>
            <a:r>
              <a:rPr lang="en-US" sz="1400" smtClean="0"/>
              <a:t>. Skrip PHP atau ASP akan dijalankan di dalam web server (</a:t>
            </a:r>
            <a:r>
              <a:rPr lang="en-US" sz="1400" smtClean="0">
                <a:hlinkClick r:id="rId5" tooltip="Apache HTTP Server"/>
              </a:rPr>
              <a:t>Apache</a:t>
            </a:r>
            <a:r>
              <a:rPr lang="en-US" sz="1400" smtClean="0"/>
              <a:t> atau </a:t>
            </a:r>
            <a:r>
              <a:rPr lang="en-US" sz="1400" smtClean="0">
                <a:hlinkClick r:id="rId6" tooltip="Internet Information Services"/>
              </a:rPr>
              <a:t>Internet Information Services</a:t>
            </a:r>
            <a:r>
              <a:rPr lang="en-US" sz="1400" smtClean="0"/>
              <a:t>), sementara skrip yang berjalan di pihak klien akan dijalankan oleh </a:t>
            </a:r>
            <a:r>
              <a:rPr lang="en-US" sz="1400" i="1" smtClean="0">
                <a:hlinkClick r:id="rId7" tooltip="Web browser"/>
              </a:rPr>
              <a:t>web browser</a:t>
            </a:r>
            <a:r>
              <a:rPr lang="en-US" sz="1400" smtClean="0"/>
              <a:t> pada komputer klien. Klien-server merupakan penyelesaian masalah pada software yang menggunakan database sehingga setiap komputer tidak perlu diinstall database, dengan metode klien-server database dapat diinstal pada suatu komputer sebagai server dan aplikasinya diinstal pada client.</a:t>
            </a:r>
            <a:endParaRPr 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609600"/>
            <a:ext cx="4568815" cy="461665"/>
          </a:xfrm>
          <a:prstGeom prst="rect">
            <a:avLst/>
          </a:prstGeom>
          <a:noFill/>
        </p:spPr>
        <p:txBody>
          <a:bodyPr wrap="none" rtlCol="0">
            <a:spAutoFit/>
          </a:bodyPr>
          <a:lstStyle/>
          <a:p>
            <a:r>
              <a:rPr lang="en-US" sz="2400" smtClean="0">
                <a:solidFill>
                  <a:srgbClr val="FFFF00"/>
                </a:solidFill>
              </a:rPr>
              <a:t>Keunggulan Jaringan Client-Server</a:t>
            </a:r>
            <a:endParaRPr lang="en-US" sz="2400">
              <a:solidFill>
                <a:srgbClr val="FFFF00"/>
              </a:solidFill>
            </a:endParaRPr>
          </a:p>
        </p:txBody>
      </p:sp>
      <p:sp>
        <p:nvSpPr>
          <p:cNvPr id="5" name="TextBox 4"/>
          <p:cNvSpPr txBox="1"/>
          <p:nvPr/>
        </p:nvSpPr>
        <p:spPr>
          <a:xfrm>
            <a:off x="533400" y="1371600"/>
            <a:ext cx="7264617" cy="1200329"/>
          </a:xfrm>
          <a:prstGeom prst="rect">
            <a:avLst/>
          </a:prstGeom>
          <a:noFill/>
        </p:spPr>
        <p:txBody>
          <a:bodyPr wrap="none" rtlCol="0">
            <a:spAutoFit/>
          </a:bodyPr>
          <a:lstStyle/>
          <a:p>
            <a:pPr marL="342900" indent="-342900">
              <a:buAutoNum type="arabicPeriod"/>
            </a:pPr>
            <a:r>
              <a:rPr lang="en-US" smtClean="0">
                <a:solidFill>
                  <a:schemeClr val="accent1">
                    <a:lumMod val="40000"/>
                    <a:lumOff val="60000"/>
                  </a:schemeClr>
                </a:solidFill>
              </a:rPr>
              <a:t>Kecepatan akses data lebih tinggi dan cepat</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karena dikelola secara khusus oleh server</a:t>
            </a:r>
          </a:p>
          <a:p>
            <a:pPr marL="342900" indent="-342900"/>
            <a:r>
              <a:rPr lang="en-US" smtClean="0">
                <a:solidFill>
                  <a:schemeClr val="accent1">
                    <a:lumMod val="40000"/>
                    <a:lumOff val="60000"/>
                  </a:schemeClr>
                </a:solidFill>
              </a:rPr>
              <a:t>2.    Sistem keamanan dan administrasi jaringan lebih baik  karena terpusat.</a:t>
            </a:r>
          </a:p>
          <a:p>
            <a:pPr marL="342900" indent="-342900"/>
            <a:r>
              <a:rPr lang="en-US" smtClean="0">
                <a:solidFill>
                  <a:schemeClr val="accent1">
                    <a:lumMod val="40000"/>
                    <a:lumOff val="60000"/>
                  </a:schemeClr>
                </a:solidFill>
              </a:rPr>
              <a:t>3.    System backup / pencadangan data lebih baik</a:t>
            </a:r>
            <a:endParaRPr lang="en-US">
              <a:solidFill>
                <a:schemeClr val="accent1">
                  <a:lumMod val="40000"/>
                  <a:lumOff val="60000"/>
                </a:schemeClr>
              </a:solidFill>
            </a:endParaRPr>
          </a:p>
        </p:txBody>
      </p:sp>
      <p:sp>
        <p:nvSpPr>
          <p:cNvPr id="6" name="TextBox 5"/>
          <p:cNvSpPr txBox="1"/>
          <p:nvPr/>
        </p:nvSpPr>
        <p:spPr>
          <a:xfrm>
            <a:off x="457200" y="2971800"/>
            <a:ext cx="4546373" cy="461665"/>
          </a:xfrm>
          <a:prstGeom prst="rect">
            <a:avLst/>
          </a:prstGeom>
          <a:noFill/>
        </p:spPr>
        <p:txBody>
          <a:bodyPr wrap="none" rtlCol="0">
            <a:spAutoFit/>
          </a:bodyPr>
          <a:lstStyle/>
          <a:p>
            <a:r>
              <a:rPr lang="en-US" sz="2400" smtClean="0">
                <a:solidFill>
                  <a:srgbClr val="FFFF00"/>
                </a:solidFill>
              </a:rPr>
              <a:t>Kelemahan  Jaringan Client-Server</a:t>
            </a:r>
            <a:endParaRPr lang="en-US" sz="2400">
              <a:solidFill>
                <a:srgbClr val="FFFF00"/>
              </a:solidFill>
            </a:endParaRPr>
          </a:p>
        </p:txBody>
      </p:sp>
      <p:sp>
        <p:nvSpPr>
          <p:cNvPr id="7" name="TextBox 6"/>
          <p:cNvSpPr txBox="1"/>
          <p:nvPr/>
        </p:nvSpPr>
        <p:spPr>
          <a:xfrm>
            <a:off x="533400" y="3505200"/>
            <a:ext cx="6351226" cy="923330"/>
          </a:xfrm>
          <a:prstGeom prst="rect">
            <a:avLst/>
          </a:prstGeom>
          <a:noFill/>
        </p:spPr>
        <p:txBody>
          <a:bodyPr wrap="none" rtlCol="0">
            <a:spAutoFit/>
          </a:bodyPr>
          <a:lstStyle/>
          <a:p>
            <a:pPr marL="342900" indent="-342900">
              <a:buAutoNum type="arabicPeriod"/>
            </a:pPr>
            <a:r>
              <a:rPr lang="en-US" smtClean="0">
                <a:solidFill>
                  <a:schemeClr val="accent1">
                    <a:lumMod val="40000"/>
                    <a:lumOff val="60000"/>
                  </a:schemeClr>
                </a:solidFill>
              </a:rPr>
              <a:t>Biaya operasional lebih mahal</a:t>
            </a:r>
          </a:p>
          <a:p>
            <a:pPr marL="342900" indent="-342900"/>
            <a:r>
              <a:rPr lang="en-US" smtClean="0">
                <a:solidFill>
                  <a:schemeClr val="accent1">
                    <a:lumMod val="40000"/>
                    <a:lumOff val="60000"/>
                  </a:schemeClr>
                </a:solidFill>
              </a:rPr>
              <a:t>2.    Perlu  satu komputer yang canggih dan handal sebagai server</a:t>
            </a:r>
          </a:p>
          <a:p>
            <a:pPr marL="342900" indent="-342900"/>
            <a:r>
              <a:rPr lang="en-US" smtClean="0">
                <a:solidFill>
                  <a:schemeClr val="accent1">
                    <a:lumMod val="40000"/>
                    <a:lumOff val="60000"/>
                  </a:schemeClr>
                </a:solidFill>
              </a:rPr>
              <a:t>3.    Kelangsungan jaringan tergantung pada server</a:t>
            </a:r>
            <a:endParaRPr lang="en-US">
              <a:solidFill>
                <a:schemeClr val="accent1">
                  <a:lumMod val="40000"/>
                  <a:lumOff val="6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4800" y="228600"/>
            <a:ext cx="8589531" cy="2031325"/>
          </a:xfrm>
          <a:prstGeom prst="rect">
            <a:avLst/>
          </a:prstGeom>
          <a:noFill/>
        </p:spPr>
        <p:txBody>
          <a:bodyPr wrap="none" rtlCol="0">
            <a:spAutoFit/>
          </a:bodyPr>
          <a:lstStyle/>
          <a:p>
            <a:pPr marL="342900" indent="-342900"/>
            <a:r>
              <a:rPr lang="en-US" smtClean="0">
                <a:solidFill>
                  <a:schemeClr val="accent1">
                    <a:lumMod val="40000"/>
                    <a:lumOff val="60000"/>
                  </a:schemeClr>
                </a:solidFill>
              </a:rPr>
              <a:t>2.    Jaringan Peer to </a:t>
            </a:r>
            <a:r>
              <a:rPr lang="en-US" smtClean="0">
                <a:solidFill>
                  <a:schemeClr val="accent1">
                    <a:lumMod val="40000"/>
                    <a:lumOff val="60000"/>
                  </a:schemeClr>
                </a:solidFill>
              </a:rPr>
              <a:t>Peer (P2P)</a:t>
            </a:r>
            <a:endParaRPr lang="en-US" smtClean="0">
              <a:solidFill>
                <a:schemeClr val="accent1">
                  <a:lumMod val="40000"/>
                  <a:lumOff val="60000"/>
                </a:schemeClr>
              </a:solidFill>
            </a:endParaRP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Yaitu jaringan pertemanan dimana setiap komputer bertindak sebagai</a:t>
            </a:r>
          </a:p>
          <a:p>
            <a:pPr marL="342900" indent="-342900"/>
            <a:r>
              <a:rPr lang="en-US" smtClean="0">
                <a:solidFill>
                  <a:schemeClr val="accent1">
                    <a:lumMod val="40000"/>
                    <a:lumOff val="60000"/>
                  </a:schemeClr>
                </a:solidFill>
              </a:rPr>
              <a:t>Server sekaligus sebagai Client.</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      Jaringan model ini disebut juga Non-Dedicated Server ( server  tdk murni )</a:t>
            </a:r>
          </a:p>
          <a:p>
            <a:pPr marL="342900" indent="-342900"/>
            <a:r>
              <a:rPr lang="en-US" smtClean="0">
                <a:solidFill>
                  <a:schemeClr val="accent1">
                    <a:lumMod val="40000"/>
                    <a:lumOff val="60000"/>
                  </a:schemeClr>
                </a:solidFill>
              </a:rPr>
              <a:t>Karena keduanya  memiliki status yang  sama sekaligus sebagai server dan sebagai  client</a:t>
            </a:r>
          </a:p>
          <a:p>
            <a:pPr marL="342900" indent="-342900"/>
            <a:endParaRPr lang="en-US">
              <a:solidFill>
                <a:schemeClr val="accent1">
                  <a:lumMod val="40000"/>
                  <a:lumOff val="60000"/>
                </a:schemeClr>
              </a:solidFill>
            </a:endParaRPr>
          </a:p>
        </p:txBody>
      </p:sp>
      <p:sp>
        <p:nvSpPr>
          <p:cNvPr id="3" name="TextBox 2"/>
          <p:cNvSpPr txBox="1"/>
          <p:nvPr/>
        </p:nvSpPr>
        <p:spPr>
          <a:xfrm>
            <a:off x="609600" y="2590800"/>
            <a:ext cx="1816972" cy="923330"/>
          </a:xfrm>
          <a:prstGeom prst="rect">
            <a:avLst/>
          </a:prstGeom>
          <a:noFill/>
        </p:spPr>
        <p:txBody>
          <a:bodyPr wrap="none" rtlCol="0">
            <a:spAutoFit/>
          </a:bodyPr>
          <a:lstStyle/>
          <a:p>
            <a:r>
              <a:rPr lang="en-US" smtClean="0"/>
              <a:t>Contoh :</a:t>
            </a:r>
          </a:p>
          <a:p>
            <a:pPr>
              <a:buFontTx/>
              <a:buChar char="-"/>
            </a:pPr>
            <a:r>
              <a:rPr lang="en-US" smtClean="0"/>
              <a:t>Jaringan Warnet</a:t>
            </a:r>
          </a:p>
          <a:p>
            <a:pPr>
              <a:buFontTx/>
              <a:buChar char="-"/>
            </a:pPr>
            <a:r>
              <a:rPr lang="en-US" smtClean="0"/>
              <a:t> Torrent</a:t>
            </a:r>
            <a:endParaRPr lang="en-US"/>
          </a:p>
        </p:txBody>
      </p:sp>
      <p:sp>
        <p:nvSpPr>
          <p:cNvPr id="4" name="TextBox 3"/>
          <p:cNvSpPr txBox="1"/>
          <p:nvPr/>
        </p:nvSpPr>
        <p:spPr>
          <a:xfrm>
            <a:off x="4800600" y="2590800"/>
            <a:ext cx="1805302" cy="1477328"/>
          </a:xfrm>
          <a:prstGeom prst="rect">
            <a:avLst/>
          </a:prstGeom>
          <a:noFill/>
        </p:spPr>
        <p:txBody>
          <a:bodyPr wrap="none" rtlCol="0">
            <a:spAutoFit/>
          </a:bodyPr>
          <a:lstStyle/>
          <a:p>
            <a:r>
              <a:rPr lang="en-US" smtClean="0"/>
              <a:t>Berbagi fasilitas :</a:t>
            </a:r>
          </a:p>
          <a:p>
            <a:pPr>
              <a:buFontTx/>
              <a:buChar char="-"/>
            </a:pPr>
            <a:r>
              <a:rPr lang="en-US" smtClean="0"/>
              <a:t>Sharing Hardisk</a:t>
            </a:r>
          </a:p>
          <a:p>
            <a:pPr>
              <a:buFontTx/>
              <a:buChar char="-"/>
            </a:pPr>
            <a:r>
              <a:rPr lang="en-US" smtClean="0"/>
              <a:t> </a:t>
            </a:r>
            <a:r>
              <a:rPr lang="en-US" smtClean="0"/>
              <a:t>Modem</a:t>
            </a:r>
          </a:p>
          <a:p>
            <a:pPr>
              <a:buFontTx/>
              <a:buChar char="-"/>
            </a:pPr>
            <a:r>
              <a:rPr lang="en-US" smtClean="0"/>
              <a:t> </a:t>
            </a:r>
            <a:r>
              <a:rPr lang="en-US" smtClean="0"/>
              <a:t>Printer</a:t>
            </a:r>
          </a:p>
          <a:p>
            <a:pPr>
              <a:buFontTx/>
              <a:buChar char="-"/>
            </a:pPr>
            <a:r>
              <a:rPr lang="en-US" smtClean="0"/>
              <a:t> </a:t>
            </a:r>
            <a:r>
              <a:rPr lang="en-US" smtClean="0"/>
              <a:t>CD-ROM</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600200"/>
            <a:ext cx="8915400" cy="4324261"/>
          </a:xfrm>
          <a:prstGeom prst="rect">
            <a:avLst/>
          </a:prstGeom>
          <a:noFill/>
        </p:spPr>
        <p:txBody>
          <a:bodyPr wrap="square" rtlCol="0">
            <a:spAutoFit/>
          </a:bodyPr>
          <a:lstStyle/>
          <a:p>
            <a:r>
              <a:rPr lang="en-US" sz="1100" b="1" smtClean="0"/>
              <a:t>P2P</a:t>
            </a:r>
            <a:r>
              <a:rPr lang="en-US" sz="1100" smtClean="0"/>
              <a:t> merupakan singkatan dari </a:t>
            </a:r>
            <a:r>
              <a:rPr lang="en-US" sz="1100" b="1" smtClean="0"/>
              <a:t>Peer-to-Peer</a:t>
            </a:r>
            <a:r>
              <a:rPr lang="en-US" sz="1100" smtClean="0"/>
              <a:t> (bahasa Inggris) atau teknologi dari “ujung” ke “ujung” pertama kali di luncurkan dan dipopulerkan oleh aplikasi-aplikasi “berbagi-berkas” (</a:t>
            </a:r>
            <a:r>
              <a:rPr lang="en-US" sz="1100" i="1" smtClean="0"/>
              <a:t>file sharing</a:t>
            </a:r>
            <a:r>
              <a:rPr lang="en-US" sz="1100" smtClean="0"/>
              <a:t>) seperti Napster dan KaZaA. Pada konteks ini teknologi P2P memungkinkan para pengguna untuk berbagi, mencari dan mengunduh berkas. .</a:t>
            </a:r>
          </a:p>
          <a:p>
            <a:r>
              <a:rPr lang="en-US" sz="1100" smtClean="0"/>
              <a:t/>
            </a:r>
            <a:br>
              <a:rPr lang="en-US" sz="1100" smtClean="0"/>
            </a:br>
            <a:r>
              <a:rPr lang="en-US" sz="1100" smtClean="0"/>
              <a:t>Sistem P2P yang sebenarnya adalah suatu sistem yang tidak hanya menghubungkan “ujung” satu dengan lainnya, namun ujung-ujung ini saling berhubungan secara dinamis dan berpartisipasi dalam mengarahkan lalu lintas komunikasi informasi-, pemrosesan-, dan penugasan pembagian bandwidth yang intensif, </a:t>
            </a:r>
            <a:r>
              <a:rPr lang="en-US" sz="1100" smtClean="0">
                <a:hlinkClick r:id="rId2" tooltip="Dimana"/>
              </a:rPr>
              <a:t>dimana</a:t>
            </a:r>
            <a:r>
              <a:rPr lang="en-US" sz="1100" smtClean="0"/>
              <a:t> bila sistem ini tidak ada, tugas-tugas ini biasanya diemban oleh server pusat.</a:t>
            </a:r>
          </a:p>
          <a:p>
            <a:r>
              <a:rPr lang="en-US" sz="1100" smtClean="0"/>
              <a:t>Aplikasi P2P yang sebenarnya memerlukan satuan tim-tim kecil dengan ide cemerlang untuk mengembangkan perangkat lunak dan bisnis-bisnis yang mungkin dilakukan oleh perangkat ters ebut – dan mungkin saja bisa membuat perusahaan besar yang sudah ada gulung tikar. P2P yang sebenarnya, bila diaplikasikan pada pasar yang sudah matang dan stabil adalah teknologi yang "mengganggu".</a:t>
            </a:r>
          </a:p>
          <a:p>
            <a:r>
              <a:rPr lang="en-US" sz="1100" smtClean="0"/>
              <a:t>Ide mengenai konsep ini muncul kira-kira pada akhir dekade 1980-an, ketika jaringan komputer dan tentunya juga komputer telah mulai masuk ke dalam salah satu barang wajib dalam perusahaan, baik itu perusahaan kecil maupun besar. Tetapi, arsitektur ini berkembang dalam jaringan yang terlalu kecil untuk memiliki sebuah server yang terdedikasi, sehingga setiap komputer klien pun menyediakan layanan untuk berbagi data untuk melakukan kolaborasi antara pengguna.</a:t>
            </a:r>
          </a:p>
          <a:p>
            <a:r>
              <a:rPr lang="en-US" sz="1100" smtClean="0"/>
              <a:t>Jaringan </a:t>
            </a:r>
            <a:r>
              <a:rPr lang="en-US" sz="1100" i="1" smtClean="0"/>
              <a:t>peer-to-peer</a:t>
            </a:r>
            <a:r>
              <a:rPr lang="en-US" sz="1100" smtClean="0"/>
              <a:t> pun mulai banyak digemari ketika </a:t>
            </a:r>
            <a:r>
              <a:rPr lang="en-US" sz="1100" smtClean="0">
                <a:hlinkClick r:id="rId3" tooltip="Microsoft"/>
              </a:rPr>
              <a:t>Microsoft</a:t>
            </a:r>
            <a:r>
              <a:rPr lang="en-US" sz="1100" smtClean="0"/>
              <a:t> merilis </a:t>
            </a:r>
            <a:r>
              <a:rPr lang="en-US" sz="1100" smtClean="0">
                <a:hlinkClick r:id="rId4" tooltip="Sistem operasi"/>
              </a:rPr>
              <a:t>sistem operasi</a:t>
            </a:r>
            <a:r>
              <a:rPr lang="en-US" sz="1100" smtClean="0">
                <a:hlinkClick r:id="rId5" tooltip="Windows for Workgroups"/>
              </a:rPr>
              <a:t>Windows for Workgroups</a:t>
            </a:r>
            <a:r>
              <a:rPr lang="en-US" sz="1100" smtClean="0"/>
              <a:t>, meski sebelumnya sistem operasi </a:t>
            </a:r>
            <a:r>
              <a:rPr lang="en-US" sz="1100" smtClean="0">
                <a:hlinkClick r:id="rId6" tooltip="MS-DOS"/>
              </a:rPr>
              <a:t>MS-DOS</a:t>
            </a:r>
            <a:r>
              <a:rPr lang="en-US" sz="1100" smtClean="0"/>
              <a:t> (atau IBM PC-DOS) dengan perangkat </a:t>
            </a:r>
            <a:r>
              <a:rPr lang="en-US" sz="1100" smtClean="0">
                <a:hlinkClick r:id="rId7" tooltip="MS-NET (halaman belum tersedia)"/>
              </a:rPr>
              <a:t>MS-NET</a:t>
            </a:r>
            <a:r>
              <a:rPr lang="en-US" sz="1100" smtClean="0"/>
              <a:t> (atau PC-NET) juga dapat digunakan untuk tujuan ini. Karakteristik kunci jaringan tersebut adalah dalam jaringan ini tidak terdapat sebuah server pusat yang mengatur klien-klien, karena memang setiap komputer bertindak sebagai server untuk komputer klien lainnya. Sistem keamanan yang ditawarkan oleh metode ini terbilang lebih rendah dibandingkan dengan metode klien/server dan manajemen terhadapnya pun menjadi relatif lebih rumit.</a:t>
            </a:r>
          </a:p>
          <a:p>
            <a:r>
              <a:rPr lang="en-US" sz="1100" smtClean="0"/>
              <a:t>Konsep ini pun kemudian berevolusi pada beberapa tahun terakhir, khususnya ketika jaringan Internet menjadi jaringan yang sangat besar. Hal ini mulai muncul kira-kira pada akhir dekade 1990-an, di saat banyak pengguna Internet mengunduh banyak berkas musik </a:t>
            </a:r>
            <a:r>
              <a:rPr lang="en-US" sz="1100" smtClean="0">
                <a:hlinkClick r:id="rId8" tooltip="Mp3"/>
              </a:rPr>
              <a:t>mp3</a:t>
            </a:r>
            <a:r>
              <a:rPr lang="en-US" sz="1100" smtClean="0"/>
              <a:t> dengan menggunakan metode </a:t>
            </a:r>
            <a:r>
              <a:rPr lang="en-US" sz="1100" i="1" smtClean="0"/>
              <a:t>peer-to-peer</a:t>
            </a:r>
            <a:r>
              <a:rPr lang="en-US" sz="1100" smtClean="0"/>
              <a:t> dengan menggunakan program </a:t>
            </a:r>
            <a:r>
              <a:rPr lang="en-US" sz="1100" smtClean="0">
                <a:hlinkClick r:id="rId9" tooltip="Napster"/>
              </a:rPr>
              <a:t>Napster</a:t>
            </a:r>
            <a:r>
              <a:rPr lang="en-US" sz="1100" smtClean="0"/>
              <a:t> yang menuai kritik pedas dari industri musik, seperti halnya </a:t>
            </a:r>
            <a:r>
              <a:rPr lang="en-US" sz="1100" smtClean="0">
                <a:hlinkClick r:id="rId10" tooltip="Metallica"/>
              </a:rPr>
              <a:t>Metallica</a:t>
            </a:r>
            <a:r>
              <a:rPr lang="en-US" sz="1100" smtClean="0"/>
              <a:t> dan banyak lainnya. Napster, pada saat dituntut oleh para pekerja industri musik, dikatakan memiliki anggota lebih dari 20 juta pengguna di seluruh dunia. Selanjutnya beberapa aplikasi juga dibuat dengan menggunakan konsep ini: </a:t>
            </a:r>
            <a:r>
              <a:rPr lang="en-US" sz="1100" smtClean="0">
                <a:hlinkClick r:id="rId11" tooltip="EDonkey (halaman belum tersedia)"/>
              </a:rPr>
              <a:t>eDonkey</a:t>
            </a:r>
            <a:r>
              <a:rPr lang="en-US" sz="1100" smtClean="0"/>
              <a:t>, </a:t>
            </a:r>
            <a:r>
              <a:rPr lang="en-US" sz="1100" smtClean="0">
                <a:hlinkClick r:id="rId12" tooltip="Kazaa"/>
              </a:rPr>
              <a:t>Kazaa</a:t>
            </a:r>
            <a:r>
              <a:rPr lang="en-US" sz="1100" smtClean="0"/>
              <a:t>, </a:t>
            </a:r>
            <a:r>
              <a:rPr lang="en-US" sz="1100" smtClean="0">
                <a:hlinkClick r:id="rId13" tooltip="BitTorrent"/>
              </a:rPr>
              <a:t>BitTorrent</a:t>
            </a:r>
            <a:r>
              <a:rPr lang="en-US" sz="1100" smtClean="0"/>
              <a:t>, dan masih banyak lainnya. Meski banyak aplikasi peer-to-peer ini digunakan oleh pengguna rumahan, ternyata sistem ini juga diminati oleh banyak perusahaan juga.</a:t>
            </a:r>
            <a:endParaRPr lang="en-US" sz="1100"/>
          </a:p>
        </p:txBody>
      </p:sp>
      <p:sp>
        <p:nvSpPr>
          <p:cNvPr id="6" name="Title 1"/>
          <p:cNvSpPr>
            <a:spLocks noGrp="1"/>
          </p:cNvSpPr>
          <p:nvPr>
            <p:ph type="title"/>
          </p:nvPr>
        </p:nvSpPr>
        <p:spPr>
          <a:xfrm>
            <a:off x="457200" y="155448"/>
            <a:ext cx="5181600" cy="1063752"/>
          </a:xfrm>
        </p:spPr>
        <p:txBody>
          <a:bodyPr>
            <a:normAutofit/>
          </a:bodyPr>
          <a:lstStyle/>
          <a:p>
            <a:r>
              <a:rPr lang="en-US" smtClean="0"/>
              <a:t>Menurut Wikipedia</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609600"/>
            <a:ext cx="4443204" cy="461665"/>
          </a:xfrm>
          <a:prstGeom prst="rect">
            <a:avLst/>
          </a:prstGeom>
          <a:noFill/>
        </p:spPr>
        <p:txBody>
          <a:bodyPr wrap="none" rtlCol="0">
            <a:spAutoFit/>
          </a:bodyPr>
          <a:lstStyle/>
          <a:p>
            <a:r>
              <a:rPr lang="en-US" sz="2400" smtClean="0">
                <a:solidFill>
                  <a:srgbClr val="FFFF00"/>
                </a:solidFill>
              </a:rPr>
              <a:t>Keunggulan Jaringan Peer to Peer</a:t>
            </a:r>
            <a:endParaRPr lang="en-US" sz="2400">
              <a:solidFill>
                <a:srgbClr val="FFFF00"/>
              </a:solidFill>
            </a:endParaRPr>
          </a:p>
        </p:txBody>
      </p:sp>
      <p:sp>
        <p:nvSpPr>
          <p:cNvPr id="5" name="TextBox 4"/>
          <p:cNvSpPr txBox="1"/>
          <p:nvPr/>
        </p:nvSpPr>
        <p:spPr>
          <a:xfrm>
            <a:off x="533400" y="1219200"/>
            <a:ext cx="8322150" cy="1200329"/>
          </a:xfrm>
          <a:prstGeom prst="rect">
            <a:avLst/>
          </a:prstGeom>
          <a:noFill/>
        </p:spPr>
        <p:txBody>
          <a:bodyPr wrap="none" rtlCol="0">
            <a:spAutoFit/>
          </a:bodyPr>
          <a:lstStyle/>
          <a:p>
            <a:pPr marL="342900" indent="-342900">
              <a:buAutoNum type="arabicPeriod"/>
            </a:pPr>
            <a:r>
              <a:rPr lang="en-US" smtClean="0">
                <a:solidFill>
                  <a:schemeClr val="accent1">
                    <a:lumMod val="40000"/>
                    <a:lumOff val="60000"/>
                  </a:schemeClr>
                </a:solidFill>
              </a:rPr>
              <a:t>Dapat saling berbagai resource ( sumber daya )</a:t>
            </a:r>
          </a:p>
          <a:p>
            <a:pPr marL="342900" indent="-342900"/>
            <a:r>
              <a:rPr lang="en-US" smtClean="0">
                <a:solidFill>
                  <a:schemeClr val="accent1">
                    <a:lumMod val="40000"/>
                    <a:lumOff val="60000"/>
                  </a:schemeClr>
                </a:solidFill>
              </a:rPr>
              <a:t>2.    Biaya operasional lebih murah.</a:t>
            </a:r>
          </a:p>
          <a:p>
            <a:pPr marL="342900" indent="-342900">
              <a:buAutoNum type="arabicPeriod" startAt="3"/>
            </a:pPr>
            <a:r>
              <a:rPr lang="en-US" smtClean="0">
                <a:solidFill>
                  <a:schemeClr val="accent1">
                    <a:lumMod val="40000"/>
                    <a:lumOff val="60000"/>
                  </a:schemeClr>
                </a:solidFill>
              </a:rPr>
              <a:t>Kelangsungan kerja /administrasi jaringan tidak terpusat, sehingga jika salah satu  </a:t>
            </a:r>
          </a:p>
          <a:p>
            <a:pPr marL="342900" indent="-342900"/>
            <a:r>
              <a:rPr lang="en-US" smtClean="0">
                <a:solidFill>
                  <a:schemeClr val="accent1">
                    <a:lumMod val="40000"/>
                    <a:lumOff val="60000"/>
                  </a:schemeClr>
                </a:solidFill>
              </a:rPr>
              <a:t> 	terminal / workstation eror maka tidak mengganggu lainnya</a:t>
            </a:r>
            <a:endParaRPr lang="en-US">
              <a:solidFill>
                <a:schemeClr val="accent1">
                  <a:lumMod val="40000"/>
                  <a:lumOff val="60000"/>
                </a:schemeClr>
              </a:solidFill>
            </a:endParaRPr>
          </a:p>
        </p:txBody>
      </p:sp>
      <p:sp>
        <p:nvSpPr>
          <p:cNvPr id="6" name="TextBox 5"/>
          <p:cNvSpPr txBox="1"/>
          <p:nvPr/>
        </p:nvSpPr>
        <p:spPr>
          <a:xfrm>
            <a:off x="457200" y="2743200"/>
            <a:ext cx="4420762" cy="461665"/>
          </a:xfrm>
          <a:prstGeom prst="rect">
            <a:avLst/>
          </a:prstGeom>
          <a:noFill/>
        </p:spPr>
        <p:txBody>
          <a:bodyPr wrap="none" rtlCol="0">
            <a:spAutoFit/>
          </a:bodyPr>
          <a:lstStyle/>
          <a:p>
            <a:r>
              <a:rPr lang="en-US" sz="2400" smtClean="0">
                <a:solidFill>
                  <a:srgbClr val="FFFF00"/>
                </a:solidFill>
              </a:rPr>
              <a:t>Kelemahan  Jaringan Peer to Peer</a:t>
            </a:r>
            <a:endParaRPr lang="en-US" sz="2400">
              <a:solidFill>
                <a:srgbClr val="FFFF00"/>
              </a:solidFill>
            </a:endParaRPr>
          </a:p>
        </p:txBody>
      </p:sp>
      <p:sp>
        <p:nvSpPr>
          <p:cNvPr id="7" name="TextBox 6"/>
          <p:cNvSpPr txBox="1"/>
          <p:nvPr/>
        </p:nvSpPr>
        <p:spPr>
          <a:xfrm>
            <a:off x="533400" y="3200400"/>
            <a:ext cx="8134278" cy="1754326"/>
          </a:xfrm>
          <a:prstGeom prst="rect">
            <a:avLst/>
          </a:prstGeom>
          <a:noFill/>
        </p:spPr>
        <p:txBody>
          <a:bodyPr wrap="none" rtlCol="0">
            <a:spAutoFit/>
          </a:bodyPr>
          <a:lstStyle/>
          <a:p>
            <a:pPr marL="342900" indent="-342900">
              <a:buAutoNum type="arabicPeriod"/>
            </a:pPr>
            <a:r>
              <a:rPr lang="en-US" smtClean="0">
                <a:solidFill>
                  <a:schemeClr val="accent1">
                    <a:lumMod val="40000"/>
                    <a:lumOff val="60000"/>
                  </a:schemeClr>
                </a:solidFill>
              </a:rPr>
              <a:t>Pencarian solusi  eror lebih sulit karena setiap workstation saling terlibat dalam</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komunikasi data.</a:t>
            </a:r>
          </a:p>
          <a:p>
            <a:pPr marL="342900" indent="-342900">
              <a:buAutoNum type="arabicPeriod" startAt="2"/>
            </a:pPr>
            <a:r>
              <a:rPr lang="en-US" smtClean="0">
                <a:solidFill>
                  <a:schemeClr val="accent1">
                    <a:lumMod val="40000"/>
                    <a:lumOff val="60000"/>
                  </a:schemeClr>
                </a:solidFill>
              </a:rPr>
              <a:t>Unjuk kerja lebih rendah, karena  setiap workstation memiliki tugas pengelolaan</a:t>
            </a:r>
          </a:p>
          <a:p>
            <a:pPr marL="342900" indent="-342900"/>
            <a:r>
              <a:rPr lang="en-US">
                <a:solidFill>
                  <a:schemeClr val="accent1">
                    <a:lumMod val="40000"/>
                    <a:lumOff val="60000"/>
                  </a:schemeClr>
                </a:solidFill>
              </a:rPr>
              <a:t>	</a:t>
            </a:r>
            <a:r>
              <a:rPr lang="en-US" smtClean="0">
                <a:solidFill>
                  <a:schemeClr val="accent1">
                    <a:lumMod val="40000"/>
                    <a:lumOff val="60000"/>
                  </a:schemeClr>
                </a:solidFill>
              </a:rPr>
              <a:t>data sekaligus mengelola aplikasi/program.</a:t>
            </a:r>
          </a:p>
          <a:p>
            <a:pPr marL="342900" indent="-342900">
              <a:buAutoNum type="arabicPeriod" startAt="3"/>
            </a:pPr>
            <a:r>
              <a:rPr lang="en-US" smtClean="0">
                <a:solidFill>
                  <a:schemeClr val="accent1">
                    <a:lumMod val="40000"/>
                    <a:lumOff val="60000"/>
                  </a:schemeClr>
                </a:solidFill>
              </a:rPr>
              <a:t>Sistem keamanan ditentukan masing-masing workstation</a:t>
            </a:r>
          </a:p>
          <a:p>
            <a:pPr marL="342900" indent="-342900"/>
            <a:r>
              <a:rPr lang="en-US" smtClean="0">
                <a:solidFill>
                  <a:schemeClr val="accent1">
                    <a:lumMod val="40000"/>
                    <a:lumOff val="60000"/>
                  </a:schemeClr>
                </a:solidFill>
              </a:rPr>
              <a:t>4. 	Backup data dilakukan masing-masing</a:t>
            </a:r>
            <a:endParaRPr lang="en-US">
              <a:solidFill>
                <a:schemeClr val="accent1">
                  <a:lumMod val="40000"/>
                  <a:lumOff val="60000"/>
                </a:schemeClr>
              </a:solidFill>
            </a:endParaRPr>
          </a:p>
        </p:txBody>
      </p:sp>
      <p:sp>
        <p:nvSpPr>
          <p:cNvPr id="8" name="TextBox 7"/>
          <p:cNvSpPr txBox="1"/>
          <p:nvPr/>
        </p:nvSpPr>
        <p:spPr>
          <a:xfrm>
            <a:off x="228600" y="5334000"/>
            <a:ext cx="6037615" cy="1200329"/>
          </a:xfrm>
          <a:prstGeom prst="rect">
            <a:avLst/>
          </a:prstGeom>
          <a:noFill/>
        </p:spPr>
        <p:txBody>
          <a:bodyPr wrap="none" rtlCol="0">
            <a:spAutoFit/>
          </a:bodyPr>
          <a:lstStyle/>
          <a:p>
            <a:r>
              <a:rPr lang="en-US" sz="2400" smtClean="0">
                <a:solidFill>
                  <a:srgbClr val="FFFF00"/>
                </a:solidFill>
              </a:rPr>
              <a:t>Contoh Jaringan Peer to Peer :</a:t>
            </a:r>
          </a:p>
          <a:p>
            <a:pPr>
              <a:buFontTx/>
              <a:buChar char="-"/>
            </a:pPr>
            <a:r>
              <a:rPr lang="en-US" sz="2400" smtClean="0">
                <a:solidFill>
                  <a:srgbClr val="FFFF00"/>
                </a:solidFill>
              </a:rPr>
              <a:t> Jaringan warnet</a:t>
            </a:r>
          </a:p>
          <a:p>
            <a:pPr>
              <a:buFontTx/>
              <a:buChar char="-"/>
            </a:pPr>
            <a:r>
              <a:rPr lang="en-US" sz="2400">
                <a:solidFill>
                  <a:srgbClr val="FFFF00"/>
                </a:solidFill>
              </a:rPr>
              <a:t> </a:t>
            </a:r>
            <a:r>
              <a:rPr lang="en-US" sz="2400" smtClean="0">
                <a:solidFill>
                  <a:srgbClr val="FFFF00"/>
                </a:solidFill>
              </a:rPr>
              <a:t>Jaringan LAN yang hanya untuk berbagi data</a:t>
            </a:r>
            <a:endParaRPr lang="en-US" sz="240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306</TotalTime>
  <Words>150</Words>
  <Application>Microsoft Office PowerPoint</Application>
  <PresentationFormat>On-screen Show (4:3)</PresentationFormat>
  <Paragraphs>66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Module</vt:lpstr>
      <vt:lpstr>Slide 1</vt:lpstr>
      <vt:lpstr>Menurut Wikipedia</vt:lpstr>
      <vt:lpstr>Slide 3</vt:lpstr>
      <vt:lpstr>Slide 4</vt:lpstr>
      <vt:lpstr>Menurut Wikipedia</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lab</dc:creator>
  <cp:lastModifiedBy>lab</cp:lastModifiedBy>
  <cp:revision>8</cp:revision>
  <dcterms:created xsi:type="dcterms:W3CDTF">2014-10-27T01:55:38Z</dcterms:created>
  <dcterms:modified xsi:type="dcterms:W3CDTF">2014-10-30T03:59:58Z</dcterms:modified>
</cp:coreProperties>
</file>